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56" r:id="rId2"/>
    <p:sldId id="258" r:id="rId3"/>
    <p:sldId id="279" r:id="rId4"/>
    <p:sldId id="301" r:id="rId5"/>
    <p:sldId id="259" r:id="rId6"/>
    <p:sldId id="285" r:id="rId7"/>
    <p:sldId id="286" r:id="rId8"/>
    <p:sldId id="290" r:id="rId9"/>
    <p:sldId id="287" r:id="rId10"/>
    <p:sldId id="300" r:id="rId11"/>
    <p:sldId id="288" r:id="rId12"/>
    <p:sldId id="289" r:id="rId13"/>
    <p:sldId id="291" r:id="rId14"/>
    <p:sldId id="278" r:id="rId15"/>
    <p:sldId id="297" r:id="rId16"/>
    <p:sldId id="293" r:id="rId17"/>
    <p:sldId id="272" r:id="rId18"/>
    <p:sldId id="296" r:id="rId19"/>
    <p:sldId id="298" r:id="rId20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7772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34615" autoAdjust="0"/>
    <p:restoredTop sz="86433" autoAdjust="0"/>
  </p:normalViewPr>
  <p:slideViewPr>
    <p:cSldViewPr>
      <p:cViewPr varScale="1">
        <p:scale>
          <a:sx n="73" d="100"/>
          <a:sy n="73" d="100"/>
        </p:scale>
        <p:origin x="1181" y="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240" y="6847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C59346-8253-4E22-B01A-DCC437CAC3F1}" type="datetimeFigureOut">
              <a:rPr lang="ru-RU" smtClean="0"/>
              <a:pPr/>
              <a:t>05.05.2021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55DFC8-E99F-4767-AACA-30FF8EFC3D7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71782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55DFC8-E99F-4767-AACA-30FF8EFC3D71}" type="slidenum">
              <a:rPr lang="ru-RU" smtClean="0"/>
              <a:pPr/>
              <a:t>14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B84812-7101-44B5-B2B9-351F027599FE}" type="datetimeFigureOut">
              <a:rPr lang="ru-RU"/>
              <a:pPr>
                <a:defRPr/>
              </a:pPr>
              <a:t>05.05.2021</a:t>
            </a:fld>
            <a:endParaRPr lang="ru-RU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0482E0-0A87-42E5-A06B-2AF05B1C646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922746-52FB-4508-A3E7-E747D871AADD}" type="datetimeFigureOut">
              <a:rPr lang="ru-RU"/>
              <a:pPr>
                <a:defRPr/>
              </a:pPr>
              <a:t>05.05.2021</a:t>
            </a:fld>
            <a:endParaRPr lang="ru-RU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CAA154-BA2F-4F64-BDE6-C5166C20CF2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9E5E87-788D-468F-880D-F8672A2518F5}" type="datetimeFigureOut">
              <a:rPr lang="ru-RU"/>
              <a:pPr>
                <a:defRPr/>
              </a:pPr>
              <a:t>05.05.2021</a:t>
            </a:fld>
            <a:endParaRPr lang="ru-RU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0B2B1A-6597-4667-8C92-029E07EBB21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і об'є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CA849F-59C9-498F-96E9-B15DE82CA905}" type="datetimeFigureOut">
              <a:rPr lang="ru-RU"/>
              <a:pPr>
                <a:defRPr/>
              </a:pPr>
              <a:t>05.05.2021</a:t>
            </a:fld>
            <a:endParaRPr lang="ru-RU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8843C7-132A-43C6-ABD2-8B00188846F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3BC4B5-A49C-4BD1-AC35-AA95528023F7}" type="datetimeFigureOut">
              <a:rPr lang="ru-RU"/>
              <a:pPr>
                <a:defRPr/>
              </a:pPr>
              <a:t>05.05.2021</a:t>
            </a:fld>
            <a:endParaRPr lang="ru-RU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288D92-BF61-4185-A16D-CC7474CA10C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'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9511A8-39BA-492B-B800-5F76F61C23D4}" type="datetimeFigureOut">
              <a:rPr lang="ru-RU"/>
              <a:pPr>
                <a:defRPr/>
              </a:pPr>
              <a:t>05.05.2021</a:t>
            </a:fld>
            <a:endParaRPr lang="ru-RU"/>
          </a:p>
        </p:txBody>
      </p:sp>
      <p:sp>
        <p:nvSpPr>
          <p:cNvPr id="6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5CB7F5-0A5F-4437-91D1-739416C06B0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E1C5FC-D0CB-4F74-B4E8-1C09167FA71F}" type="datetimeFigureOut">
              <a:rPr lang="ru-RU"/>
              <a:pPr>
                <a:defRPr/>
              </a:pPr>
              <a:t>05.05.2021</a:t>
            </a:fld>
            <a:endParaRPr lang="ru-RU"/>
          </a:p>
        </p:txBody>
      </p:sp>
      <p:sp>
        <p:nvSpPr>
          <p:cNvPr id="8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4D890A-B659-4952-9352-1EA39F08868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87218F-0045-46BB-886D-3693D84E75B1}" type="datetimeFigureOut">
              <a:rPr lang="ru-RU"/>
              <a:pPr>
                <a:defRPr/>
              </a:pPr>
              <a:t>05.05.2021</a:t>
            </a:fld>
            <a:endParaRPr lang="ru-RU"/>
          </a:p>
        </p:txBody>
      </p:sp>
      <p:sp>
        <p:nvSpPr>
          <p:cNvPr id="4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A6FCB8-EF20-4614-8C3F-4AF66BD96A8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5BE2BC-B235-4F4B-910F-35080E24B967}" type="datetimeFigureOut">
              <a:rPr lang="ru-RU"/>
              <a:pPr>
                <a:defRPr/>
              </a:pPr>
              <a:t>05.05.2021</a:t>
            </a:fld>
            <a:endParaRPr lang="ru-RU"/>
          </a:p>
        </p:txBody>
      </p:sp>
      <p:sp>
        <p:nvSpPr>
          <p:cNvPr id="3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0AD223-635E-433F-8398-75479B25BE3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4B9602-F172-43D2-B33C-D8C15E92D228}" type="datetimeFigureOut">
              <a:rPr lang="ru-RU"/>
              <a:pPr>
                <a:defRPr/>
              </a:pPr>
              <a:t>05.05.2021</a:t>
            </a:fld>
            <a:endParaRPr lang="ru-RU"/>
          </a:p>
        </p:txBody>
      </p:sp>
      <p:sp>
        <p:nvSpPr>
          <p:cNvPr id="6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C4A6C4-3027-4DE9-A770-433E9F7BE96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Зображенн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BB1FD3-56B1-4468-A06D-91C96B7A7DE5}" type="datetimeFigureOut">
              <a:rPr lang="ru-RU"/>
              <a:pPr>
                <a:defRPr/>
              </a:pPr>
              <a:t>05.05.2021</a:t>
            </a:fld>
            <a:endParaRPr lang="ru-RU"/>
          </a:p>
        </p:txBody>
      </p:sp>
      <p:sp>
        <p:nvSpPr>
          <p:cNvPr id="6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57800B-6675-4EBD-AEE0-F370B020423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Місце для заголовка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uk-UA" smtClean="0"/>
              <a:t>Зразок заголовка</a:t>
            </a:r>
            <a:endParaRPr lang="ru-RU" smtClean="0"/>
          </a:p>
        </p:txBody>
      </p:sp>
      <p:sp>
        <p:nvSpPr>
          <p:cNvPr id="1027" name="Місце для тексту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ru-RU" smtClean="0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EE994C17-EC74-42CA-A6A7-FCDC7B673CBE}" type="datetimeFigureOut">
              <a:rPr lang="ru-RU"/>
              <a:pPr>
                <a:defRPr/>
              </a:pPr>
              <a:t>05.05.2021</a:t>
            </a:fld>
            <a:endParaRPr lang="ru-RU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576CC5D2-CAC5-4A04-BF41-5C3184968C4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0_85a28_afbca696_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14346" y="0"/>
            <a:ext cx="2286016" cy="1684433"/>
          </a:xfrm>
          <a:prstGeom prst="rect">
            <a:avLst/>
          </a:prstGeom>
        </p:spPr>
      </p:pic>
      <p:sp>
        <p:nvSpPr>
          <p:cNvPr id="2050" name="Заголовок 1"/>
          <p:cNvSpPr>
            <a:spLocks noGrp="1"/>
          </p:cNvSpPr>
          <p:nvPr>
            <p:ph type="ctrTitle"/>
          </p:nvPr>
        </p:nvSpPr>
        <p:spPr>
          <a:xfrm>
            <a:off x="500034" y="571480"/>
            <a:ext cx="7772400" cy="2643205"/>
          </a:xfrm>
        </p:spPr>
        <p:txBody>
          <a:bodyPr/>
          <a:lstStyle/>
          <a:p>
            <a:r>
              <a:rPr lang="ru-RU" sz="36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Georgia" pitchFamily="18" charset="0"/>
              </a:rPr>
              <a:t>Экологическая </a:t>
            </a:r>
            <a:r>
              <a:rPr lang="ru-RU" sz="3600" b="1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Georgia" pitchFamily="18" charset="0"/>
              </a:rPr>
              <a:t>предметно-пространственная развивающая </a:t>
            </a:r>
            <a:r>
              <a:rPr lang="ru-RU" sz="36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Georgia" pitchFamily="18" charset="0"/>
              </a:rPr>
              <a:t>среда  </a:t>
            </a:r>
            <a:br>
              <a:rPr lang="ru-RU" sz="36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Georgia" pitchFamily="18" charset="0"/>
              </a:rPr>
            </a:br>
            <a:r>
              <a:rPr lang="ru-RU" sz="36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Georgia" pitchFamily="18" charset="0"/>
              </a:rPr>
              <a:t>«огород на подоконник</a:t>
            </a:r>
            <a:r>
              <a:rPr lang="ru-RU" sz="36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Georgia" pitchFamily="18" charset="0"/>
              </a:rPr>
              <a:t>е</a:t>
            </a:r>
            <a:r>
              <a:rPr lang="ru-RU" sz="36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Georgia" pitchFamily="18" charset="0"/>
              </a:rPr>
              <a:t>»</a:t>
            </a:r>
            <a:endParaRPr lang="ru-RU" sz="3600" dirty="0" smtClean="0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/>
          </p:nvPr>
        </p:nvSpPr>
        <p:spPr>
          <a:xfrm>
            <a:off x="500034" y="4000504"/>
            <a:ext cx="3429024" cy="2143140"/>
          </a:xfrm>
        </p:spPr>
        <p:txBody>
          <a:bodyPr rtlCol="0">
            <a:normAutofit lnSpcReduction="10000"/>
          </a:bodyPr>
          <a:lstStyle/>
          <a:p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Муниципальное  бюджетное дошкольное  образовательное учреждение  </a:t>
            </a:r>
          </a:p>
          <a:p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Шимкинский</a:t>
            </a: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детский сад</a:t>
            </a: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sz="24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9952" y="3068960"/>
            <a:ext cx="4608512" cy="31683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dirty="0" smtClean="0">
                <a:solidFill>
                  <a:srgbClr val="7030A0"/>
                </a:solidFill>
              </a:rPr>
              <a:t>Таблица Наблюдений за ростом и развитием растений ( Огурцы)</a:t>
            </a:r>
            <a:endParaRPr lang="ru-RU" sz="3200" dirty="0">
              <a:solidFill>
                <a:srgbClr val="7030A0"/>
              </a:solidFill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34621731"/>
              </p:ext>
            </p:extLst>
          </p:nvPr>
        </p:nvGraphicFramePr>
        <p:xfrm>
          <a:off x="457200" y="1600200"/>
          <a:ext cx="8229600" cy="5151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4800">
                  <a:extLst>
                    <a:ext uri="{9D8B030D-6E8A-4147-A177-3AD203B41FA5}">
                      <a16:colId xmlns:a16="http://schemas.microsoft.com/office/drawing/2014/main" val="940527479"/>
                    </a:ext>
                  </a:extLst>
                </a:gridCol>
                <a:gridCol w="4114800">
                  <a:extLst>
                    <a:ext uri="{9D8B030D-6E8A-4147-A177-3AD203B41FA5}">
                      <a16:colId xmlns:a16="http://schemas.microsoft.com/office/drawing/2014/main" val="12759859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Название культуры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Огурцы </a:t>
                      </a:r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966281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1 Когда посадили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10 февраля 2021г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52609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2 Первые всходы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25</a:t>
                      </a:r>
                      <a:r>
                        <a:rPr lang="ru-RU" baseline="0" dirty="0" smtClean="0"/>
                        <a:t> февраля 2021г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357041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3 Первые настоящие листья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 марта</a:t>
                      </a:r>
                      <a:r>
                        <a:rPr lang="ru-RU" baseline="0" dirty="0" smtClean="0"/>
                        <a:t> </a:t>
                      </a:r>
                      <a:r>
                        <a:rPr lang="ru-RU" dirty="0" smtClean="0"/>
                        <a:t>2021г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100331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4 Начало цветения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16 марта</a:t>
                      </a:r>
                      <a:r>
                        <a:rPr lang="ru-RU" baseline="0" dirty="0" smtClean="0"/>
                        <a:t> </a:t>
                      </a:r>
                      <a:r>
                        <a:rPr lang="ru-RU" dirty="0" smtClean="0"/>
                        <a:t> 2021г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239399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5 Массовое</a:t>
                      </a:r>
                      <a:r>
                        <a:rPr lang="ru-RU" baseline="0" dirty="0" smtClean="0"/>
                        <a:t> цветение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 20</a:t>
                      </a:r>
                      <a:r>
                        <a:rPr lang="ru-RU" baseline="0" dirty="0" smtClean="0"/>
                        <a:t> марта </a:t>
                      </a:r>
                      <a:r>
                        <a:rPr lang="ru-RU" dirty="0" smtClean="0"/>
                        <a:t> 2021г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250225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6 Окончание цветения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30 марта 2021г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575873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7 Созревание плодов</a:t>
                      </a:r>
                    </a:p>
                    <a:p>
                      <a:r>
                        <a:rPr lang="ru-RU" dirty="0" smtClean="0"/>
                        <a:t>8 Сбор плодов</a:t>
                      </a:r>
                    </a:p>
                    <a:p>
                      <a:r>
                        <a:rPr lang="ru-RU" dirty="0" smtClean="0"/>
                        <a:t>9 Примечание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20 апреля 2021г</a:t>
                      </a:r>
                    </a:p>
                    <a:p>
                      <a:r>
                        <a:rPr lang="ru-RU" dirty="0" smtClean="0"/>
                        <a:t>20 апреля 2021г</a:t>
                      </a:r>
                    </a:p>
                    <a:p>
                      <a:r>
                        <a:rPr lang="ru-RU" dirty="0" smtClean="0"/>
                        <a:t>Еще есть</a:t>
                      </a:r>
                      <a:r>
                        <a:rPr lang="ru-RU" baseline="0" dirty="0" smtClean="0"/>
                        <a:t> цветение.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20388156"/>
                  </a:ext>
                </a:extLst>
              </a:tr>
            </a:tbl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0152" y="1600200"/>
            <a:ext cx="2664296" cy="1972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42445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71472" y="1928802"/>
            <a:ext cx="807249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578" name="Rectangle 2"/>
          <p:cNvSpPr>
            <a:spLocks noChangeArrowheads="1"/>
          </p:cNvSpPr>
          <p:nvPr/>
        </p:nvSpPr>
        <p:spPr bwMode="auto">
          <a:xfrm>
            <a:off x="428596" y="428604"/>
            <a:ext cx="828680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28596" y="500042"/>
            <a:ext cx="8143932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u="sng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Основной этап.</a:t>
            </a:r>
          </a:p>
          <a:p>
            <a:endParaRPr lang="ru-RU" sz="1200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 родителями:</a:t>
            </a:r>
          </a:p>
          <a:p>
            <a:r>
              <a:rPr lang="ru-RU" sz="12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•</a:t>
            </a:r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Совместное обсуждение мероприятий по выполнению проект</a:t>
            </a:r>
          </a:p>
          <a:p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•Сбор семян необходимых для посадки.</a:t>
            </a:r>
          </a:p>
          <a:p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•Консультация «Зелёный мир на окне</a:t>
            </a:r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sz="2000" b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 детьми:</a:t>
            </a:r>
          </a:p>
          <a:p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•Рассматривание иллюстраций, картин с изображением овощей.</a:t>
            </a:r>
          </a:p>
          <a:p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•Отгадывание загадок на тему «Овощи».</a:t>
            </a:r>
          </a:p>
          <a:p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•Игровой момент «Посылка бабушки Клавы» с семенами.</a:t>
            </a:r>
          </a:p>
          <a:p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•Организация предметно-развивающей среды по теме, оформление огорода на подоконнике.</a:t>
            </a:r>
          </a:p>
          <a:p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•НОД с детьми по данной теме </a:t>
            </a:r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ru-RU" b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•Посадка, полив и рыхление растений.</a:t>
            </a:r>
          </a:p>
          <a:p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•Исследовательская и практическая деятельность детей по изучению особенностей выращивания культурных растений .</a:t>
            </a:r>
          </a:p>
          <a:p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•Наблюдения за ростом растений с фиксированием результатов с помощью рисунков.</a:t>
            </a:r>
          </a:p>
          <a:p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•Двигательная, игровая, музыкально-художественная деятельность. Настольно-печатные игры.</a:t>
            </a:r>
          </a:p>
          <a:p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•Индивидуальные поручения для родителей.</a:t>
            </a:r>
            <a:endParaRPr lang="ru-RU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214546" y="428604"/>
            <a:ext cx="184730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endParaRPr kumimoji="0" lang="ru-RU" sz="3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algn="ctr"/>
            <a:endParaRPr lang="ru-RU" sz="32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683568" y="548680"/>
            <a:ext cx="7215238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u="sng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Заключительный этап.</a:t>
            </a:r>
          </a:p>
          <a:p>
            <a:endParaRPr lang="ru-RU" sz="2000" b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 детьми:</a:t>
            </a:r>
          </a:p>
          <a:p>
            <a:endParaRPr lang="ru-RU" sz="2000" b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228600" algn="just">
              <a:spcAft>
                <a:spcPts val="0"/>
              </a:spcAft>
            </a:pPr>
            <a:r>
              <a:rPr lang="ru-RU" sz="20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театрализованное представление  «В </a:t>
            </a:r>
            <a:r>
              <a:rPr lang="ru-RU" sz="2000" b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огородном </a:t>
            </a:r>
            <a:r>
              <a:rPr lang="ru-RU" sz="2000" b="1" smtClean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царстве-государстве</a:t>
            </a:r>
            <a:r>
              <a:rPr lang="ru-RU" sz="2000" b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».</a:t>
            </a:r>
            <a:endParaRPr lang="ru-RU" sz="2000" b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000" b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 родителями:</a:t>
            </a:r>
          </a:p>
          <a:p>
            <a:endParaRPr lang="ru-RU" sz="2000" b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•</a:t>
            </a:r>
            <a:r>
              <a:rPr lang="ru-RU" sz="20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Фотоотчет</a:t>
            </a:r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ru-RU" sz="2000" b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 педагогами:</a:t>
            </a:r>
          </a:p>
          <a:p>
            <a:endParaRPr lang="ru-RU" sz="2000" b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•Консультация "Мы сажали огород".</a:t>
            </a:r>
            <a:endParaRPr lang="ru-RU" sz="20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1"/>
          <p:cNvSpPr>
            <a:spLocks noChangeArrowheads="1"/>
          </p:cNvSpPr>
          <p:nvPr/>
        </p:nvSpPr>
        <p:spPr bwMode="auto">
          <a:xfrm>
            <a:off x="571472" y="1357298"/>
            <a:ext cx="821537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457200" y="642918"/>
            <a:ext cx="8229600" cy="5572164"/>
          </a:xfrm>
        </p:spPr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</a:rPr>
              <a:t>Вывод: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Систематический труд в огороде, на подоконнике, повысил у детей интерес к растениям, способствовал воспитанию у них любви и бережному отношению к объектам природы, формированию трудолюбия и нравственных качеств. Дети научились сами определять, когда растения нужно полить, </a:t>
            </a:r>
            <a:r>
              <a:rPr lang="ru-RU" sz="20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прорыхлить</a:t>
            </a:r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. У детей появилось сознательное отношение к труду, они начали осмысливать производимую работу, понимать ее цель, что расширило их кругозор. Дети усвоили, что свежая зелень полезна для организма, а выращенная своими руками вдвойне. Оказывается, выращивать зелень, это огромное удовольствие. Так мы начинаем воспитывать у детей интерес к здоровому образу жизни.</a:t>
            </a:r>
            <a:b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В результате работы в групповом огороде дети более сдружились, стали больше времени проводить со взрослыми, общались, играли, трудились.</a:t>
            </a:r>
            <a:b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0"/>
          <p:cNvSpPr>
            <a:spLocks noGrp="1"/>
          </p:cNvSpPr>
          <p:nvPr>
            <p:ph type="ctrTitle"/>
          </p:nvPr>
        </p:nvSpPr>
        <p:spPr>
          <a:xfrm>
            <a:off x="685800" y="357166"/>
            <a:ext cx="4314828" cy="3143272"/>
          </a:xfrm>
        </p:spPr>
        <p:txBody>
          <a:bodyPr/>
          <a:lstStyle/>
          <a:p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петрушка </a:t>
            </a:r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лук</a:t>
            </a:r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Растут на грядках густо-густо.</a:t>
            </a:r>
            <a:b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И все дружно говорят:</a:t>
            </a:r>
            <a:b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« Мы растем здесь для ребят.</a:t>
            </a:r>
            <a:b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За усердие и труд</a:t>
            </a:r>
            <a:b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Урожай весь </a:t>
            </a:r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соберут</a:t>
            </a:r>
            <a:b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Всходы Петрушки</a:t>
            </a:r>
            <a:endParaRPr lang="ru-RU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492" y="3500438"/>
            <a:ext cx="4174628" cy="2808882"/>
          </a:xfrm>
          <a:prstGeom prst="rect">
            <a:avLst/>
          </a:prstGeom>
        </p:spPr>
      </p:pic>
      <p:sp>
        <p:nvSpPr>
          <p:cNvPr id="7" name="Подзаголовок 6"/>
          <p:cNvSpPr>
            <a:spLocks noGrp="1"/>
          </p:cNvSpPr>
          <p:nvPr>
            <p:ph type="subTitle" idx="1"/>
          </p:nvPr>
        </p:nvSpPr>
        <p:spPr>
          <a:xfrm>
            <a:off x="2195736" y="3717032"/>
            <a:ext cx="6400800" cy="1752600"/>
          </a:xfrm>
        </p:spPr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                               Всходы Лука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32040" y="810808"/>
            <a:ext cx="3744416" cy="2906224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Огород свой прополю</a:t>
            </a:r>
            <a:br>
              <a:rPr lang="ru-RU" sz="3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И из леечки полью</a:t>
            </a:r>
            <a:endParaRPr lang="ru-RU" sz="32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G:\130_0102\IMG_0688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02278" y="1635370"/>
            <a:ext cx="5939444" cy="44556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2278" y="1635370"/>
            <a:ext cx="5939444" cy="4601942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0042"/>
            <a:ext cx="8229600" cy="2000264"/>
          </a:xfrm>
        </p:spPr>
        <p:txBody>
          <a:bodyPr/>
          <a:lstStyle/>
          <a:p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Огурец растет на грядке ,</a:t>
            </a:r>
            <a:b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Значит будет все в порядке,</a:t>
            </a:r>
            <a:b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Скоро будет урожай,</a:t>
            </a:r>
            <a:b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Если хочешь собирай</a:t>
            </a:r>
            <a:b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Содержимое 4" descr="G:\130_0102\IMG_0691.JPG"/>
          <p:cNvPicPr>
            <a:picLocks noGrp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2357430"/>
            <a:ext cx="4038600" cy="33868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Содержимое 5" descr="G:\130_0102\IMG_0682.JPG"/>
          <p:cNvPicPr>
            <a:picLocks noGrp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2285992"/>
            <a:ext cx="4038600" cy="34582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2315457"/>
            <a:ext cx="4009996" cy="342881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0" y="2285992"/>
            <a:ext cx="4009996" cy="3519272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71604" y="357166"/>
            <a:ext cx="2928958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Удивляется народ: </a:t>
            </a:r>
          </a:p>
          <a:p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Что за чудо огород?</a:t>
            </a:r>
          </a:p>
          <a:p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Здесь редис есть и салат,</a:t>
            </a:r>
          </a:p>
          <a:p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Лук ,петрушка и шпинат.</a:t>
            </a:r>
          </a:p>
          <a:p>
            <a:r>
              <a:rPr lang="ru-RU" sz="2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Помидоры,огурцы</a:t>
            </a:r>
            <a:endParaRPr lang="ru-RU" sz="20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Зреют дружно –молодцы!</a:t>
            </a:r>
          </a:p>
          <a:p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7" descr="0_7a368_413acb1f_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15206" y="4357694"/>
            <a:ext cx="1928794" cy="2071911"/>
          </a:xfrm>
          <a:prstGeom prst="rect">
            <a:avLst/>
          </a:prstGeom>
        </p:spPr>
      </p:pic>
      <p:pic>
        <p:nvPicPr>
          <p:cNvPr id="9" name="Рисунок 8" descr="4406253-thum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158" y="928670"/>
            <a:ext cx="1738340" cy="2871738"/>
          </a:xfrm>
          <a:prstGeom prst="rect">
            <a:avLst/>
          </a:prstGeom>
        </p:spPr>
      </p:pic>
      <p:pic>
        <p:nvPicPr>
          <p:cNvPr id="10" name="Рисунок 9" descr="IMG_119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85786" y="3500438"/>
            <a:ext cx="4000528" cy="307183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37192" y="430073"/>
            <a:ext cx="4339264" cy="3097192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43438" y="274638"/>
            <a:ext cx="4043362" cy="2082792"/>
          </a:xfrm>
        </p:spPr>
        <p:txBody>
          <a:bodyPr/>
          <a:lstStyle/>
          <a:p>
            <a:r>
              <a:rPr lang="ru-RU" sz="2400" b="1" dirty="0" smtClean="0">
                <a:solidFill>
                  <a:srgbClr val="277727"/>
                </a:solidFill>
                <a:latin typeface="Times New Roman" pitchFamily="18" charset="0"/>
                <a:cs typeface="Times New Roman" pitchFamily="18" charset="0"/>
              </a:rPr>
              <a:t>Дети </a:t>
            </a:r>
            <a:r>
              <a:rPr lang="ru-RU" sz="2400" b="1" dirty="0" smtClean="0">
                <a:solidFill>
                  <a:srgbClr val="277727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smtClean="0">
                <a:solidFill>
                  <a:srgbClr val="277727"/>
                </a:solidFill>
                <a:latin typeface="Times New Roman" pitchFamily="18" charset="0"/>
                <a:cs typeface="Times New Roman" pitchFamily="18" charset="0"/>
              </a:rPr>
              <a:t>лучок сажали.</a:t>
            </a:r>
            <a:br>
              <a:rPr lang="ru-RU" sz="2400" b="1" dirty="0" smtClean="0">
                <a:solidFill>
                  <a:srgbClr val="277727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277727"/>
                </a:solidFill>
                <a:latin typeface="Times New Roman" pitchFamily="18" charset="0"/>
                <a:cs typeface="Times New Roman" pitchFamily="18" charset="0"/>
              </a:rPr>
              <a:t>Урожаем угощали ,</a:t>
            </a:r>
            <a:br>
              <a:rPr lang="ru-RU" sz="2400" b="1" dirty="0" smtClean="0">
                <a:solidFill>
                  <a:srgbClr val="277727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277727"/>
                </a:solidFill>
                <a:latin typeface="Times New Roman" pitchFamily="18" charset="0"/>
                <a:cs typeface="Times New Roman" pitchFamily="18" charset="0"/>
              </a:rPr>
              <a:t>Витаминов целый клад</a:t>
            </a:r>
            <a:br>
              <a:rPr lang="ru-RU" sz="2400" b="1" dirty="0" smtClean="0">
                <a:solidFill>
                  <a:srgbClr val="277727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277727"/>
                </a:solidFill>
                <a:latin typeface="Times New Roman" pitchFamily="18" charset="0"/>
                <a:cs typeface="Times New Roman" pitchFamily="18" charset="0"/>
              </a:rPr>
              <a:t>Приходите все к нам в сад.</a:t>
            </a:r>
            <a:br>
              <a:rPr lang="ru-RU" sz="2400" b="1" dirty="0" smtClean="0">
                <a:solidFill>
                  <a:srgbClr val="277727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400" b="1" dirty="0">
              <a:solidFill>
                <a:srgbClr val="277727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Содержимое 4" descr="G:\130_0102\IMG_0676.JPG"/>
          <p:cNvPicPr>
            <a:picLocks noGrp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571612"/>
            <a:ext cx="4038600" cy="3857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Содержимое 5" descr="G:\130_0102\IMG_0677.JPG"/>
          <p:cNvPicPr>
            <a:picLocks noGrp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2357430"/>
            <a:ext cx="4038600" cy="3029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1541585"/>
            <a:ext cx="4038600" cy="388767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78780" y="2349930"/>
            <a:ext cx="4008019" cy="3096344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Спасибо за внимание!</a:t>
            </a:r>
            <a:endParaRPr lang="ru-RU" dirty="0"/>
          </a:p>
        </p:txBody>
      </p:sp>
      <p:pic>
        <p:nvPicPr>
          <p:cNvPr id="4" name="Содержимое 3" descr="5016526-thumb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85984" y="1486866"/>
            <a:ext cx="4643469" cy="4680617"/>
          </a:xfrm>
          <a:prstGeom prst="rect">
            <a:avLst/>
          </a:prstGeom>
        </p:spPr>
      </p:pic>
      <p:pic>
        <p:nvPicPr>
          <p:cNvPr id="5" name="Рисунок 4" descr="images.jpeg"/>
          <p:cNvPicPr>
            <a:picLocks noChangeAspect="1"/>
          </p:cNvPicPr>
          <p:nvPr/>
        </p:nvPicPr>
        <p:blipFill>
          <a:blip r:embed="rId3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715140" y="1357298"/>
            <a:ext cx="1857388" cy="1214446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42910" y="500042"/>
            <a:ext cx="821537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Вид проекта:</a:t>
            </a:r>
            <a:r>
              <a:rPr kumimoji="0" lang="ru-RU" sz="24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400" b="1" i="0" u="none" strike="noStrike" cap="none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экспериментальный-исследовательский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lvl="0" algn="just" eaLnBrk="0" hangingPunct="0">
              <a:lnSpc>
                <a:spcPct val="150000"/>
              </a:lnSpc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Продолжительность: </a:t>
            </a:r>
            <a:r>
              <a:rPr lang="ru-RU" sz="24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долгосрочный</a:t>
            </a:r>
            <a:r>
              <a:rPr kumimoji="0" lang="ru-RU" sz="24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(февраль-май)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lvl="0" algn="just" eaLnBrk="0" hangingPunct="0">
              <a:lnSpc>
                <a:spcPct val="150000"/>
              </a:lnSpc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Участники проекта: </a:t>
            </a:r>
            <a:r>
              <a:rPr lang="ru-RU" sz="24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дети </a:t>
            </a:r>
            <a:r>
              <a:rPr lang="ru-RU" sz="24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старшей </a:t>
            </a:r>
            <a:r>
              <a:rPr lang="ru-RU" sz="24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группы</a:t>
            </a:r>
            <a:r>
              <a:rPr lang="ru-RU" sz="24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родители,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воспитатель.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2708920"/>
            <a:ext cx="6048672" cy="3499891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57158" y="357167"/>
            <a:ext cx="814393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ЗАДАЧИ </a:t>
            </a: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ПРОЕКТА</a:t>
            </a: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   : </a:t>
            </a:r>
            <a:endParaRPr lang="ru-RU" sz="36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433" name="Rectangle 1"/>
          <p:cNvSpPr>
            <a:spLocks noChangeArrowheads="1"/>
          </p:cNvSpPr>
          <p:nvPr/>
        </p:nvSpPr>
        <p:spPr bwMode="auto">
          <a:xfrm>
            <a:off x="827584" y="349400"/>
            <a:ext cx="8001056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928662" y="857232"/>
            <a:ext cx="7429552" cy="50475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6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1. Дать детям знания, что растения выращивают из семян, их сажают, поливают, ухаживают за ними. Расширять знания и представления о полезных свойствах огородной зелени: салата, укропа, лука, их строении и необходимых условиях роста.</a:t>
            </a:r>
          </a:p>
          <a:p>
            <a:endParaRPr lang="ru-RU" b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2. Уточнить представление детей о труде взрослых, учить детей правильно называть трудовые действия.</a:t>
            </a:r>
          </a:p>
          <a:p>
            <a:endParaRPr lang="ru-RU" b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3. Обогащать словарный запас, развивать связную речь детей.</a:t>
            </a:r>
          </a:p>
          <a:p>
            <a:endParaRPr lang="ru-RU" b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Воспитывать трудолюбие, бережное отношение к растениям.</a:t>
            </a:r>
          </a:p>
          <a:p>
            <a:endParaRPr lang="ru-RU" b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Вызвать положительные эмоции от полученных результатов в ходе экспериментальной деятельности.</a:t>
            </a:r>
          </a:p>
          <a:p>
            <a:endParaRPr lang="ru-RU" b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Создать условия для участия родителей в образовательном процес</a:t>
            </a:r>
            <a:r>
              <a:rPr lang="ru-RU" b="1" dirty="0" smtClean="0">
                <a:solidFill>
                  <a:srgbClr val="7030A0"/>
                </a:solidFill>
              </a:rPr>
              <a:t>се.</a:t>
            </a:r>
            <a:endParaRPr lang="ru-RU" b="1" dirty="0">
              <a:solidFill>
                <a:srgbClr val="7030A0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576" y="476672"/>
            <a:ext cx="7772400" cy="1470025"/>
          </a:xfrm>
        </p:spPr>
        <p:txBody>
          <a:bodyPr/>
          <a:lstStyle/>
          <a:p>
            <a:r>
              <a:rPr lang="ru-RU" dirty="0" smtClean="0"/>
              <a:t>ЦЕЛЬ ПРОЕКТА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259632" y="1844824"/>
            <a:ext cx="6400800" cy="1752600"/>
          </a:xfrm>
        </p:spPr>
        <p:txBody>
          <a:bodyPr/>
          <a:lstStyle/>
          <a:p>
            <a:r>
              <a:rPr lang="ru-RU" dirty="0">
                <a:solidFill>
                  <a:srgbClr val="7030A0"/>
                </a:solidFill>
              </a:rPr>
              <a:t>Привитие практических навыков по формированию экологической культуры, создание в группе огорода на подоконнике, приобщение родителей к проектированию проекта.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457066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00298" y="357166"/>
            <a:ext cx="421484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kumimoji="0" lang="ru-RU" sz="3200" b="1" i="0" strike="noStrike" cap="none" normalizeH="0" baseline="0" dirty="0" smtClean="0">
                <a:ln>
                  <a:noFill/>
                </a:ln>
                <a:solidFill>
                  <a:srgbClr val="277727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Актуальность</a:t>
            </a:r>
            <a:r>
              <a:rPr kumimoji="0" lang="ru-RU" b="1" i="0" strike="noStrike" cap="none" normalizeH="0" baseline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:</a:t>
            </a:r>
            <a:endParaRPr lang="ru-RU" sz="900" dirty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  <p:sp>
        <p:nvSpPr>
          <p:cNvPr id="4098" name="Rectangle 2"/>
          <p:cNvSpPr>
            <a:spLocks noChangeArrowheads="1"/>
          </p:cNvSpPr>
          <p:nvPr/>
        </p:nvSpPr>
        <p:spPr bwMode="auto">
          <a:xfrm>
            <a:off x="571472" y="332883"/>
            <a:ext cx="7929618" cy="5262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/>
            <a:endParaRPr lang="ru-RU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algn="just"/>
            <a:endParaRPr lang="ru-RU" dirty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algn="just"/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Мир </a:t>
            </a:r>
            <a:r>
              <a:rPr lang="ru-RU" sz="2000" b="1" dirty="0">
                <a:solidFill>
                  <a:srgbClr val="7030A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растений удивительный и многообразный. Каждый внимательный наблюдатель и вдумчивый исследователь может открыть в нем для себя что-то новое.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Но </a:t>
            </a:r>
            <a:r>
              <a:rPr lang="ru-RU" sz="2000" b="1" dirty="0">
                <a:solidFill>
                  <a:srgbClr val="7030A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 осенне-зимний период у детей угасает интерес к развитию растений, так как нет наглядности, а у детей наглядно-образное мышление. Для решения этой проблемы был создан “огород на </a:t>
            </a:r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подоконнике ”, </a:t>
            </a:r>
            <a:r>
              <a:rPr lang="ru-RU" sz="2000" b="1" dirty="0">
                <a:solidFill>
                  <a:srgbClr val="7030A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который позволяет вести наблюдения за ростом и развитием растений, проводить экспериментальную работу по выявлению факторов, влияющих на рост и развитие растений и получение устойчивых трудовых умений и навыков по уходу за культурами огорода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dirty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 </a:t>
            </a:r>
            <a:r>
              <a:rPr kumimoji="0" lang="ru-RU" sz="2000" b="1" i="0" u="none" strike="noStrike" cap="none" normalizeH="0" dirty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соответствии с ФГОС содержание  образовательной области «Познание» направленно на достижение различных целей ,одна из которых развитие у детей </a:t>
            </a:r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познавательных </a:t>
            </a:r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интересов. Формирования целостной картины мира расширение кругозора.</a:t>
            </a:r>
            <a:r>
              <a:rPr kumimoji="0" lang="ru-RU" sz="2000" b="1" i="0" u="none" strike="noStrike" cap="none" normalizeH="0" dirty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вал 1"/>
          <p:cNvSpPr/>
          <p:nvPr/>
        </p:nvSpPr>
        <p:spPr>
          <a:xfrm>
            <a:off x="428596" y="1643050"/>
            <a:ext cx="2857520" cy="2650046"/>
          </a:xfrm>
          <a:prstGeom prst="ellipse">
            <a:avLst/>
          </a:prstGeom>
          <a:solidFill>
            <a:srgbClr val="CC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Просмотр презентаций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вал 2"/>
          <p:cNvSpPr/>
          <p:nvPr/>
        </p:nvSpPr>
        <p:spPr>
          <a:xfrm>
            <a:off x="3000364" y="428604"/>
            <a:ext cx="2977502" cy="2567204"/>
          </a:xfrm>
          <a:prstGeom prst="ellipse">
            <a:avLst/>
          </a:prstGeom>
          <a:solidFill>
            <a:srgbClr val="CC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Занятия</a:t>
            </a:r>
            <a:endParaRPr lang="ru-RU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  <a:p>
            <a:pPr algn="ctr"/>
            <a:endParaRPr lang="ru-RU" dirty="0"/>
          </a:p>
        </p:txBody>
      </p:sp>
      <p:sp>
        <p:nvSpPr>
          <p:cNvPr id="4" name="Овал 3"/>
          <p:cNvSpPr/>
          <p:nvPr/>
        </p:nvSpPr>
        <p:spPr>
          <a:xfrm>
            <a:off x="5786446" y="1714488"/>
            <a:ext cx="2928958" cy="2428892"/>
          </a:xfrm>
          <a:prstGeom prst="ellipse">
            <a:avLst/>
          </a:prstGeom>
          <a:solidFill>
            <a:srgbClr val="CC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Экспериментирование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Овал 4"/>
          <p:cNvSpPr/>
          <p:nvPr/>
        </p:nvSpPr>
        <p:spPr>
          <a:xfrm>
            <a:off x="1357290" y="3929066"/>
            <a:ext cx="3227865" cy="2571768"/>
          </a:xfrm>
          <a:prstGeom prst="ellipse">
            <a:avLst/>
          </a:prstGeom>
          <a:solidFill>
            <a:srgbClr val="CC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Выставки рисунков и поделок</a:t>
            </a:r>
            <a:endParaRPr lang="ru-RU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  <a:p>
            <a:pPr algn="ctr"/>
            <a:endParaRPr lang="ru-RU" dirty="0"/>
          </a:p>
        </p:txBody>
      </p:sp>
      <p:sp>
        <p:nvSpPr>
          <p:cNvPr id="6" name="Овал 5"/>
          <p:cNvSpPr/>
          <p:nvPr/>
        </p:nvSpPr>
        <p:spPr>
          <a:xfrm>
            <a:off x="4572000" y="3714752"/>
            <a:ext cx="3286148" cy="2714644"/>
          </a:xfrm>
          <a:prstGeom prst="ellipse">
            <a:avLst/>
          </a:prstGeom>
          <a:solidFill>
            <a:srgbClr val="CC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Игры ,беседы, экскурсии и приобщение родителей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Овал 6"/>
          <p:cNvSpPr/>
          <p:nvPr/>
        </p:nvSpPr>
        <p:spPr>
          <a:xfrm>
            <a:off x="2928926" y="2357430"/>
            <a:ext cx="3496514" cy="2080923"/>
          </a:xfrm>
          <a:prstGeom prst="ellipse">
            <a:avLst/>
          </a:prstGeom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endParaRPr lang="ru-RU" sz="24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Georgia" pitchFamily="18" charset="0"/>
            </a:endParaRPr>
          </a:p>
          <a:p>
            <a:pPr algn="ctr"/>
            <a:r>
              <a:rPr lang="ru-RU" spc="50" dirty="0" smtClean="0">
                <a:ln w="11430"/>
                <a:solidFill>
                  <a:schemeClr val="tx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Формы и методы работы</a:t>
            </a:r>
            <a:endParaRPr lang="ru-RU" spc="50" dirty="0">
              <a:ln w="11430"/>
              <a:solidFill>
                <a:schemeClr val="tx1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57356" y="428604"/>
            <a:ext cx="42952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Планируемый результат: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42910" y="1357298"/>
            <a:ext cx="5357850" cy="3857652"/>
          </a:xfrm>
        </p:spPr>
        <p:txBody>
          <a:bodyPr/>
          <a:lstStyle/>
          <a:p>
            <a:r>
              <a:rPr lang="ru-RU" sz="1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- проявление интереса к посаженым растениям, к простейшим взаимосвязям в природе;</a:t>
            </a:r>
            <a:br>
              <a:rPr lang="ru-RU" sz="1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- доброжелательное и активное взаимодействие со взрослыми и сверстниками в решении игровых и познавательных задач;</a:t>
            </a:r>
            <a:br>
              <a:rPr lang="ru-RU" sz="1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- умение выражать положительные эмоции (интерес, радость, восхищение) при разгадывании загадок, прослушивании художественных произведений;</a:t>
            </a:r>
            <a:br>
              <a:rPr lang="ru-RU" sz="1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- умение высказывать свою точку зрения во время наблюдений за ростом растений;</a:t>
            </a:r>
            <a:br>
              <a:rPr lang="ru-RU" sz="1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- развить интерес к экспериментальной деятельности.</a:t>
            </a:r>
            <a:br>
              <a:rPr lang="ru-RU" sz="1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18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 flipV="1">
            <a:off x="5500694" y="6286520"/>
            <a:ext cx="3071834" cy="117156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0759" y="729578"/>
            <a:ext cx="2887521" cy="220051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2948" y="3340006"/>
            <a:ext cx="3324114" cy="2802873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428992" y="428604"/>
            <a:ext cx="266470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grpSp>
        <p:nvGrpSpPr>
          <p:cNvPr id="3" name="Группа 6"/>
          <p:cNvGrpSpPr/>
          <p:nvPr/>
        </p:nvGrpSpPr>
        <p:grpSpPr>
          <a:xfrm>
            <a:off x="428596" y="2500306"/>
            <a:ext cx="2071702" cy="1810384"/>
            <a:chOff x="714849" y="1374770"/>
            <a:chExt cx="1786918" cy="1810384"/>
          </a:xfrm>
        </p:grpSpPr>
        <p:sp>
          <p:nvSpPr>
            <p:cNvPr id="8" name="Скругленный прямоугольник 7"/>
            <p:cNvSpPr/>
            <p:nvPr/>
          </p:nvSpPr>
          <p:spPr>
            <a:xfrm>
              <a:off x="714849" y="1374770"/>
              <a:ext cx="1786918" cy="1810384"/>
            </a:xfrm>
            <a:prstGeom prst="roundRect">
              <a:avLst/>
            </a:prstGeom>
            <a:ln>
              <a:solidFill>
                <a:schemeClr val="accent2"/>
              </a:solidFill>
            </a:ln>
          </p:spPr>
          <p:style>
            <a:lnRef idx="2">
              <a:scrgbClr r="0" g="0" b="0"/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Скругленный прямоугольник 4"/>
            <p:cNvSpPr/>
            <p:nvPr/>
          </p:nvSpPr>
          <p:spPr>
            <a:xfrm>
              <a:off x="802079" y="1462000"/>
              <a:ext cx="1612458" cy="163592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2000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endParaRPr>
            </a:p>
          </p:txBody>
        </p:sp>
      </p:grpSp>
      <p:grpSp>
        <p:nvGrpSpPr>
          <p:cNvPr id="4" name="Группа 9"/>
          <p:cNvGrpSpPr/>
          <p:nvPr/>
        </p:nvGrpSpPr>
        <p:grpSpPr>
          <a:xfrm>
            <a:off x="2643174" y="2571744"/>
            <a:ext cx="2071702" cy="1810384"/>
            <a:chOff x="714849" y="1446208"/>
            <a:chExt cx="1786918" cy="1810384"/>
          </a:xfrm>
        </p:grpSpPr>
        <p:sp>
          <p:nvSpPr>
            <p:cNvPr id="11" name="Скругленный прямоугольник 10"/>
            <p:cNvSpPr/>
            <p:nvPr/>
          </p:nvSpPr>
          <p:spPr>
            <a:xfrm>
              <a:off x="714849" y="1446208"/>
              <a:ext cx="1786918" cy="1810384"/>
            </a:xfrm>
            <a:prstGeom prst="roundRect">
              <a:avLst/>
            </a:prstGeom>
            <a:ln>
              <a:solidFill>
                <a:schemeClr val="accent2"/>
              </a:solidFill>
            </a:ln>
          </p:spPr>
          <p:style>
            <a:lnRef idx="2">
              <a:scrgbClr r="0" g="0" b="0"/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pPr algn="ctr"/>
              <a:endPara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/>
              <a:r>
                <a:rPr lang="ru-RU" sz="2000" dirty="0" err="1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Подготовите-льный</a:t>
              </a:r>
              <a:endPara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2" name="Скругленный прямоугольник 4"/>
            <p:cNvSpPr/>
            <p:nvPr/>
          </p:nvSpPr>
          <p:spPr>
            <a:xfrm>
              <a:off x="802079" y="1462000"/>
              <a:ext cx="1612458" cy="163592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2000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endParaRPr>
            </a:p>
          </p:txBody>
        </p:sp>
      </p:grpSp>
      <p:grpSp>
        <p:nvGrpSpPr>
          <p:cNvPr id="5" name="Группа 12"/>
          <p:cNvGrpSpPr/>
          <p:nvPr/>
        </p:nvGrpSpPr>
        <p:grpSpPr>
          <a:xfrm>
            <a:off x="4786314" y="2500306"/>
            <a:ext cx="2000264" cy="1810384"/>
            <a:chOff x="714849" y="1374770"/>
            <a:chExt cx="1786918" cy="1810384"/>
          </a:xfrm>
        </p:grpSpPr>
        <p:sp>
          <p:nvSpPr>
            <p:cNvPr id="14" name="Скругленный прямоугольник 13"/>
            <p:cNvSpPr/>
            <p:nvPr/>
          </p:nvSpPr>
          <p:spPr>
            <a:xfrm>
              <a:off x="714849" y="1374770"/>
              <a:ext cx="1786918" cy="1810384"/>
            </a:xfrm>
            <a:prstGeom prst="roundRect">
              <a:avLst/>
            </a:prstGeom>
            <a:ln>
              <a:solidFill>
                <a:schemeClr val="accent2"/>
              </a:solidFill>
            </a:ln>
          </p:spPr>
          <p:style>
            <a:lnRef idx="2">
              <a:scrgbClr r="0" g="0" b="0"/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5" name="Скругленный прямоугольник 4"/>
            <p:cNvSpPr/>
            <p:nvPr/>
          </p:nvSpPr>
          <p:spPr>
            <a:xfrm>
              <a:off x="802079" y="1462000"/>
              <a:ext cx="1612458" cy="163592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2000" b="1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endParaRPr>
            </a:p>
          </p:txBody>
        </p:sp>
      </p:grpSp>
      <p:grpSp>
        <p:nvGrpSpPr>
          <p:cNvPr id="6" name="Группа 15"/>
          <p:cNvGrpSpPr/>
          <p:nvPr/>
        </p:nvGrpSpPr>
        <p:grpSpPr>
          <a:xfrm>
            <a:off x="6929454" y="2500306"/>
            <a:ext cx="2000264" cy="1810384"/>
            <a:chOff x="714849" y="1374770"/>
            <a:chExt cx="1786918" cy="1810384"/>
          </a:xfrm>
        </p:grpSpPr>
        <p:sp>
          <p:nvSpPr>
            <p:cNvPr id="17" name="Скругленный прямоугольник 16"/>
            <p:cNvSpPr/>
            <p:nvPr/>
          </p:nvSpPr>
          <p:spPr>
            <a:xfrm>
              <a:off x="714849" y="1374770"/>
              <a:ext cx="1786918" cy="1810384"/>
            </a:xfrm>
            <a:prstGeom prst="roundRect">
              <a:avLst/>
            </a:prstGeom>
            <a:ln>
              <a:solidFill>
                <a:schemeClr val="accent2"/>
              </a:solidFill>
            </a:ln>
          </p:spPr>
          <p:style>
            <a:lnRef idx="2">
              <a:scrgbClr r="0" g="0" b="0"/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pPr algn="ctr"/>
              <a:endPara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/>
              <a:r>
                <a:rPr lang="ru-RU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Заключите -</a:t>
              </a:r>
              <a:r>
                <a:rPr lang="ru-RU" dirty="0" err="1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льный</a:t>
              </a:r>
              <a:endPara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8" name="Скругленный прямоугольник 4"/>
            <p:cNvSpPr/>
            <p:nvPr/>
          </p:nvSpPr>
          <p:spPr>
            <a:xfrm>
              <a:off x="802079" y="1462000"/>
              <a:ext cx="1612458" cy="163592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2400" kern="12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9" name="Круговая стрелка 18"/>
          <p:cNvSpPr/>
          <p:nvPr/>
        </p:nvSpPr>
        <p:spPr>
          <a:xfrm>
            <a:off x="1357290" y="1643050"/>
            <a:ext cx="1872176" cy="1717330"/>
          </a:xfrm>
          <a:prstGeom prst="circular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0" name="Круговая стрелка 19"/>
          <p:cNvSpPr/>
          <p:nvPr/>
        </p:nvSpPr>
        <p:spPr>
          <a:xfrm>
            <a:off x="3500430" y="1643050"/>
            <a:ext cx="1872176" cy="1717330"/>
          </a:xfrm>
          <a:prstGeom prst="circular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1" name="Круговая стрелка 20"/>
          <p:cNvSpPr/>
          <p:nvPr/>
        </p:nvSpPr>
        <p:spPr>
          <a:xfrm>
            <a:off x="5857884" y="1643050"/>
            <a:ext cx="1872176" cy="1717330"/>
          </a:xfrm>
          <a:prstGeom prst="circular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28596" y="3071810"/>
            <a:ext cx="20717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Этапы работы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4786314" y="3000372"/>
            <a:ext cx="207170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Основной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00034" y="357167"/>
            <a:ext cx="800105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Этапы работы над проектом: 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algn="ctr" eaLnBrk="0" hangingPunct="0"/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  <p:sp>
        <p:nvSpPr>
          <p:cNvPr id="23553" name="Rectangle 1"/>
          <p:cNvSpPr>
            <a:spLocks noChangeArrowheads="1"/>
          </p:cNvSpPr>
          <p:nvPr/>
        </p:nvSpPr>
        <p:spPr bwMode="auto">
          <a:xfrm rot="10800000" flipV="1">
            <a:off x="428595" y="3364451"/>
            <a:ext cx="821537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071538" y="1000108"/>
            <a:ext cx="6715172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u="sng" dirty="0" smtClean="0">
                <a:latin typeface="Times New Roman" pitchFamily="18" charset="0"/>
                <a:cs typeface="Times New Roman" pitchFamily="18" charset="0"/>
              </a:rPr>
              <a:t>Подготовительный этап.</a:t>
            </a:r>
          </a:p>
          <a:p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•Изучение методической литературы по данной теме.</a:t>
            </a:r>
          </a:p>
          <a:p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•Подбор изучения художественной литературы об овощах, фруктах, зелени, сельскохозяйственном труде. (Сказки, рассказы, стихи, загадки, пословицы) .</a:t>
            </a:r>
          </a:p>
          <a:p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•Подбор игр для проведения различных видов деятельности.</a:t>
            </a:r>
          </a:p>
          <a:p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•Составление перспективного плана по проекту «Огород на подоконнике».</a:t>
            </a:r>
          </a:p>
          <a:p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•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Таблица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с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названием растения, датой посадки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26">
  <a:themeElements>
    <a:clrScheme name="Валка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Стандартна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26</Template>
  <TotalTime>682</TotalTime>
  <Words>689</Words>
  <Application>Microsoft Office PowerPoint</Application>
  <PresentationFormat>Экран (4:3)</PresentationFormat>
  <Paragraphs>132</Paragraphs>
  <Slides>19</Slides>
  <Notes>1</Notes>
  <HiddenSlides>1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4" baseType="lpstr">
      <vt:lpstr>Arial</vt:lpstr>
      <vt:lpstr>Calibri</vt:lpstr>
      <vt:lpstr>Georgia</vt:lpstr>
      <vt:lpstr>Times New Roman</vt:lpstr>
      <vt:lpstr>26</vt:lpstr>
      <vt:lpstr>Экологическая предметно-пространственная развивающая среда   «огород на подоконнике»</vt:lpstr>
      <vt:lpstr>Презентация PowerPoint</vt:lpstr>
      <vt:lpstr>Презентация PowerPoint</vt:lpstr>
      <vt:lpstr>ЦЕЛЬ ПРОЕКТА</vt:lpstr>
      <vt:lpstr>Презентация PowerPoint</vt:lpstr>
      <vt:lpstr>Презентация PowerPoint</vt:lpstr>
      <vt:lpstr>- проявление интереса к посаженым растениям, к простейшим взаимосвязям в природе; - доброжелательное и активное взаимодействие со взрослыми и сверстниками в решении игровых и познавательных задач; - умение выражать положительные эмоции (интерес, радость, восхищение) при разгадывании загадок, прослушивании художественных произведений; - умение высказывать свою точку зрения во время наблюдений за ростом растений; - развить интерес к экспериментальной деятельности. </vt:lpstr>
      <vt:lpstr>Презентация PowerPoint</vt:lpstr>
      <vt:lpstr>Презентация PowerPoint</vt:lpstr>
      <vt:lpstr>Таблица Наблюдений за ростом и развитием растений ( Огурцы)</vt:lpstr>
      <vt:lpstr>Презентация PowerPoint</vt:lpstr>
      <vt:lpstr>Презентация PowerPoint</vt:lpstr>
      <vt:lpstr>Вывод: Систематический труд в огороде, на подоконнике, повысил у детей интерес к растениям, способствовал воспитанию у них любви и бережному отношению к объектам природы, формированию трудолюбия и нравственных качеств. Дети научились сами определять, когда растения нужно полить, прорыхлить. У детей появилось сознательное отношение к труду, они начали осмысливать производимую работу, понимать ее цель, что расширило их кругозор. Дети усвоили, что свежая зелень полезна для организма, а выращенная своими руками вдвойне. Оказывается, выращивать зелень, это огромное удовольствие. Так мы начинаем воспитывать у детей интерес к здоровому образу жизни. В результате работы в групповом огороде дети более сдружились, стали больше времени проводить со взрослыми, общались, играли, трудились. </vt:lpstr>
      <vt:lpstr>И петрушка , и лук Растут на грядках густо-густо. И все дружно говорят: « Мы растем здесь для ребят. За усердие и труд Урожай весь соберут Всходы Петрушки</vt:lpstr>
      <vt:lpstr>Огород свой прополю И из леечки полью</vt:lpstr>
      <vt:lpstr>Огурец растет на грядке , Значит будет все в порядке, Скоро будет урожай, Если хочешь собирай </vt:lpstr>
      <vt:lpstr>Презентация PowerPoint</vt:lpstr>
      <vt:lpstr>Дети  лучок сажали. Урожаем угощали , Витаминов целый клад Приходите все к нам в сад. </vt:lpstr>
      <vt:lpstr>Спасибо за внимание!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Проект  «Адаптация детей раннего возраста  к условиям ДОУ»  </dc:title>
  <dc:creator>Имя</dc:creator>
  <cp:lastModifiedBy>User Windows</cp:lastModifiedBy>
  <cp:revision>72</cp:revision>
  <dcterms:created xsi:type="dcterms:W3CDTF">2015-08-15T04:55:59Z</dcterms:created>
  <dcterms:modified xsi:type="dcterms:W3CDTF">2021-05-05T15:33:09Z</dcterms:modified>
</cp:coreProperties>
</file>